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91" r:id="rId3"/>
    <p:sldId id="285" r:id="rId4"/>
    <p:sldId id="278" r:id="rId5"/>
    <p:sldId id="279" r:id="rId6"/>
    <p:sldId id="299" r:id="rId7"/>
    <p:sldId id="282" r:id="rId8"/>
    <p:sldId id="289" r:id="rId9"/>
    <p:sldId id="292" r:id="rId10"/>
    <p:sldId id="264" r:id="rId11"/>
    <p:sldId id="276" r:id="rId12"/>
    <p:sldId id="297" r:id="rId13"/>
    <p:sldId id="295" r:id="rId14"/>
    <p:sldId id="284" r:id="rId15"/>
    <p:sldId id="274" r:id="rId16"/>
    <p:sldId id="287" r:id="rId17"/>
    <p:sldId id="272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1497" autoAdjust="0"/>
  </p:normalViewPr>
  <p:slideViewPr>
    <p:cSldViewPr snapToGrid="0">
      <p:cViewPr>
        <p:scale>
          <a:sx n="98" d="100"/>
          <a:sy n="98" d="100"/>
        </p:scale>
        <p:origin x="48" y="-2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Marken" userId="e615554ab08db698" providerId="LiveId" clId="{C0DF9015-3DB6-48A8-A937-51318EC9AE01}"/>
    <pc:docChg chg="undo custSel delSld modSld">
      <pc:chgData name="Richard Marken" userId="e615554ab08db698" providerId="LiveId" clId="{C0DF9015-3DB6-48A8-A937-51318EC9AE01}" dt="2023-10-12T00:33:48.765" v="327" actId="20577"/>
      <pc:docMkLst>
        <pc:docMk/>
      </pc:docMkLst>
      <pc:sldChg chg="addSp modSp mod">
        <pc:chgData name="Richard Marken" userId="e615554ab08db698" providerId="LiveId" clId="{C0DF9015-3DB6-48A8-A937-51318EC9AE01}" dt="2023-10-10T19:51:47.685" v="22" actId="20577"/>
        <pc:sldMkLst>
          <pc:docMk/>
          <pc:sldMk cId="1165377082" sldId="267"/>
        </pc:sldMkLst>
        <pc:spChg chg="mod">
          <ac:chgData name="Richard Marken" userId="e615554ab08db698" providerId="LiveId" clId="{C0DF9015-3DB6-48A8-A937-51318EC9AE01}" dt="2023-10-10T19:51:47.685" v="22" actId="20577"/>
          <ac:spMkLst>
            <pc:docMk/>
            <pc:sldMk cId="1165377082" sldId="267"/>
            <ac:spMk id="3" creationId="{24B77199-ABED-718F-92D0-A32707381182}"/>
          </ac:spMkLst>
        </pc:spChg>
        <pc:spChg chg="add mod">
          <ac:chgData name="Richard Marken" userId="e615554ab08db698" providerId="LiveId" clId="{C0DF9015-3DB6-48A8-A937-51318EC9AE01}" dt="2023-10-10T02:24:49.961" v="2"/>
          <ac:spMkLst>
            <pc:docMk/>
            <pc:sldMk cId="1165377082" sldId="267"/>
            <ac:spMk id="4" creationId="{BD830484-BEBF-3EB8-4958-76E81989F8B9}"/>
          </ac:spMkLst>
        </pc:spChg>
      </pc:sldChg>
      <pc:sldChg chg="modSp mod">
        <pc:chgData name="Richard Marken" userId="e615554ab08db698" providerId="LiveId" clId="{C0DF9015-3DB6-48A8-A937-51318EC9AE01}" dt="2023-10-11T18:20:14.285" v="223" actId="20577"/>
        <pc:sldMkLst>
          <pc:docMk/>
          <pc:sldMk cId="4046949700" sldId="272"/>
        </pc:sldMkLst>
        <pc:spChg chg="mod">
          <ac:chgData name="Richard Marken" userId="e615554ab08db698" providerId="LiveId" clId="{C0DF9015-3DB6-48A8-A937-51318EC9AE01}" dt="2023-10-11T18:20:14.285" v="223" actId="20577"/>
          <ac:spMkLst>
            <pc:docMk/>
            <pc:sldMk cId="4046949700" sldId="272"/>
            <ac:spMk id="3" creationId="{B66FC221-C22E-9DCB-75F3-E5FFA63E5BC7}"/>
          </ac:spMkLst>
        </pc:spChg>
      </pc:sldChg>
      <pc:sldChg chg="modSp">
        <pc:chgData name="Richard Marken" userId="e615554ab08db698" providerId="LiveId" clId="{C0DF9015-3DB6-48A8-A937-51318EC9AE01}" dt="2023-10-12T00:25:16.130" v="226"/>
        <pc:sldMkLst>
          <pc:docMk/>
          <pc:sldMk cId="3236318936" sldId="274"/>
        </pc:sldMkLst>
        <pc:graphicFrameChg chg="mod">
          <ac:chgData name="Richard Marken" userId="e615554ab08db698" providerId="LiveId" clId="{C0DF9015-3DB6-48A8-A937-51318EC9AE01}" dt="2023-10-12T00:25:16.130" v="226"/>
          <ac:graphicFrameMkLst>
            <pc:docMk/>
            <pc:sldMk cId="3236318936" sldId="274"/>
            <ac:graphicFrameMk id="6" creationId="{2AF4B99F-252A-22DA-D1EA-05592FC609B9}"/>
          </ac:graphicFrameMkLst>
        </pc:graphicFrameChg>
      </pc:sldChg>
      <pc:sldChg chg="modSp mod">
        <pc:chgData name="Richard Marken" userId="e615554ab08db698" providerId="LiveId" clId="{C0DF9015-3DB6-48A8-A937-51318EC9AE01}" dt="2023-10-12T00:33:48.765" v="327" actId="20577"/>
        <pc:sldMkLst>
          <pc:docMk/>
          <pc:sldMk cId="2494411986" sldId="276"/>
        </pc:sldMkLst>
        <pc:spChg chg="mod">
          <ac:chgData name="Richard Marken" userId="e615554ab08db698" providerId="LiveId" clId="{C0DF9015-3DB6-48A8-A937-51318EC9AE01}" dt="2023-10-12T00:33:48.765" v="327" actId="20577"/>
          <ac:spMkLst>
            <pc:docMk/>
            <pc:sldMk cId="2494411986" sldId="276"/>
            <ac:spMk id="12" creationId="{A0CBDF35-5919-A6B4-7741-0AF9B9866831}"/>
          </ac:spMkLst>
        </pc:spChg>
      </pc:sldChg>
      <pc:sldChg chg="addSp modSp mod">
        <pc:chgData name="Richard Marken" userId="e615554ab08db698" providerId="LiveId" clId="{C0DF9015-3DB6-48A8-A937-51318EC9AE01}" dt="2023-10-10T22:46:31.482" v="87" actId="14100"/>
        <pc:sldMkLst>
          <pc:docMk/>
          <pc:sldMk cId="1887294245" sldId="279"/>
        </pc:sldMkLst>
        <pc:spChg chg="add mod">
          <ac:chgData name="Richard Marken" userId="e615554ab08db698" providerId="LiveId" clId="{C0DF9015-3DB6-48A8-A937-51318EC9AE01}" dt="2023-10-10T02:28:33.487" v="9" actId="1076"/>
          <ac:spMkLst>
            <pc:docMk/>
            <pc:sldMk cId="1887294245" sldId="279"/>
            <ac:spMk id="2" creationId="{C23B8515-6049-5A02-5074-69F900BD093A}"/>
          </ac:spMkLst>
        </pc:spChg>
        <pc:spChg chg="mod">
          <ac:chgData name="Richard Marken" userId="e615554ab08db698" providerId="LiveId" clId="{C0DF9015-3DB6-48A8-A937-51318EC9AE01}" dt="2023-10-10T22:46:31.482" v="87" actId="14100"/>
          <ac:spMkLst>
            <pc:docMk/>
            <pc:sldMk cId="1887294245" sldId="279"/>
            <ac:spMk id="5" creationId="{FF971708-86D6-6573-CD07-F6F9F6A5270F}"/>
          </ac:spMkLst>
        </pc:spChg>
      </pc:sldChg>
      <pc:sldChg chg="addSp delSp modSp mod">
        <pc:chgData name="Richard Marken" userId="e615554ab08db698" providerId="LiveId" clId="{C0DF9015-3DB6-48A8-A937-51318EC9AE01}" dt="2023-10-11T00:13:07.470" v="183" actId="1076"/>
        <pc:sldMkLst>
          <pc:docMk/>
          <pc:sldMk cId="1423591643" sldId="289"/>
        </pc:sldMkLst>
        <pc:spChg chg="add mod">
          <ac:chgData name="Richard Marken" userId="e615554ab08db698" providerId="LiveId" clId="{C0DF9015-3DB6-48A8-A937-51318EC9AE01}" dt="2023-10-11T00:12:10.882" v="176" actId="5793"/>
          <ac:spMkLst>
            <pc:docMk/>
            <pc:sldMk cId="1423591643" sldId="289"/>
            <ac:spMk id="3" creationId="{55E84F10-BD48-6999-D7F1-1920D0ADA6ED}"/>
          </ac:spMkLst>
        </pc:spChg>
        <pc:spChg chg="del mod">
          <ac:chgData name="Richard Marken" userId="e615554ab08db698" providerId="LiveId" clId="{C0DF9015-3DB6-48A8-A937-51318EC9AE01}" dt="2023-10-11T00:05:04.183" v="112" actId="478"/>
          <ac:spMkLst>
            <pc:docMk/>
            <pc:sldMk cId="1423591643" sldId="289"/>
            <ac:spMk id="4" creationId="{4AAB6ED2-8CDB-DA01-5EBC-1B919A0D895E}"/>
          </ac:spMkLst>
        </pc:spChg>
        <pc:spChg chg="del mod">
          <ac:chgData name="Richard Marken" userId="e615554ab08db698" providerId="LiveId" clId="{C0DF9015-3DB6-48A8-A937-51318EC9AE01}" dt="2023-10-11T00:04:07.561" v="104" actId="478"/>
          <ac:spMkLst>
            <pc:docMk/>
            <pc:sldMk cId="1423591643" sldId="289"/>
            <ac:spMk id="5" creationId="{FF971708-86D6-6573-CD07-F6F9F6A5270F}"/>
          </ac:spMkLst>
        </pc:spChg>
        <pc:spChg chg="add del mod">
          <ac:chgData name="Richard Marken" userId="e615554ab08db698" providerId="LiveId" clId="{C0DF9015-3DB6-48A8-A937-51318EC9AE01}" dt="2023-10-11T00:05:28.208" v="113" actId="478"/>
          <ac:spMkLst>
            <pc:docMk/>
            <pc:sldMk cId="1423591643" sldId="289"/>
            <ac:spMk id="7" creationId="{5625606A-B765-ACB7-C034-FF371F73CE0D}"/>
          </ac:spMkLst>
        </pc:spChg>
        <pc:spChg chg="add mod">
          <ac:chgData name="Richard Marken" userId="e615554ab08db698" providerId="LiveId" clId="{C0DF9015-3DB6-48A8-A937-51318EC9AE01}" dt="2023-10-11T00:12:17.671" v="177" actId="1076"/>
          <ac:spMkLst>
            <pc:docMk/>
            <pc:sldMk cId="1423591643" sldId="289"/>
            <ac:spMk id="9" creationId="{9F4C13C4-EA73-DB2F-D5EF-725C4AC6F739}"/>
          </ac:spMkLst>
        </pc:spChg>
        <pc:picChg chg="mod">
          <ac:chgData name="Richard Marken" userId="e615554ab08db698" providerId="LiveId" clId="{C0DF9015-3DB6-48A8-A937-51318EC9AE01}" dt="2023-10-11T00:12:58.723" v="181" actId="1076"/>
          <ac:picMkLst>
            <pc:docMk/>
            <pc:sldMk cId="1423591643" sldId="289"/>
            <ac:picMk id="8" creationId="{13FFC4D8-7104-F084-C214-15258A19FA85}"/>
          </ac:picMkLst>
        </pc:picChg>
        <pc:picChg chg="mod">
          <ac:chgData name="Richard Marken" userId="e615554ab08db698" providerId="LiveId" clId="{C0DF9015-3DB6-48A8-A937-51318EC9AE01}" dt="2023-10-11T00:13:07.470" v="183" actId="1076"/>
          <ac:picMkLst>
            <pc:docMk/>
            <pc:sldMk cId="1423591643" sldId="289"/>
            <ac:picMk id="12" creationId="{224DEDAA-8439-0793-0053-46BF346A02CE}"/>
          </ac:picMkLst>
        </pc:picChg>
        <pc:cxnChg chg="mod">
          <ac:chgData name="Richard Marken" userId="e615554ab08db698" providerId="LiveId" clId="{C0DF9015-3DB6-48A8-A937-51318EC9AE01}" dt="2023-10-11T00:13:02.592" v="182" actId="1076"/>
          <ac:cxnSpMkLst>
            <pc:docMk/>
            <pc:sldMk cId="1423591643" sldId="289"/>
            <ac:cxnSpMk id="2" creationId="{AA19E7BE-7C57-502C-8978-2371798DECCD}"/>
          </ac:cxnSpMkLst>
        </pc:cxnChg>
      </pc:sldChg>
      <pc:sldChg chg="modSp mod">
        <pc:chgData name="Richard Marken" userId="e615554ab08db698" providerId="LiveId" clId="{C0DF9015-3DB6-48A8-A937-51318EC9AE01}" dt="2023-10-11T18:20:50.422" v="224" actId="20577"/>
        <pc:sldMkLst>
          <pc:docMk/>
          <pc:sldMk cId="2534267845" sldId="290"/>
        </pc:sldMkLst>
        <pc:spChg chg="mod">
          <ac:chgData name="Richard Marken" userId="e615554ab08db698" providerId="LiveId" clId="{C0DF9015-3DB6-48A8-A937-51318EC9AE01}" dt="2023-10-11T18:20:50.422" v="224" actId="20577"/>
          <ac:spMkLst>
            <pc:docMk/>
            <pc:sldMk cId="2534267845" sldId="290"/>
            <ac:spMk id="3" creationId="{B66FC221-C22E-9DCB-75F3-E5FFA63E5BC7}"/>
          </ac:spMkLst>
        </pc:spChg>
      </pc:sldChg>
      <pc:sldChg chg="addSp modSp">
        <pc:chgData name="Richard Marken" userId="e615554ab08db698" providerId="LiveId" clId="{C0DF9015-3DB6-48A8-A937-51318EC9AE01}" dt="2023-10-10T02:24:55.875" v="4"/>
        <pc:sldMkLst>
          <pc:docMk/>
          <pc:sldMk cId="4126039924" sldId="291"/>
        </pc:sldMkLst>
        <pc:spChg chg="add mod">
          <ac:chgData name="Richard Marken" userId="e615554ab08db698" providerId="LiveId" clId="{C0DF9015-3DB6-48A8-A937-51318EC9AE01}" dt="2023-10-10T02:24:55.875" v="4"/>
          <ac:spMkLst>
            <pc:docMk/>
            <pc:sldMk cId="4126039924" sldId="291"/>
            <ac:spMk id="2" creationId="{BD830484-BEBF-3EB8-4958-76E81989F8B9}"/>
          </ac:spMkLst>
        </pc:spChg>
      </pc:sldChg>
      <pc:sldChg chg="modSp mod">
        <pc:chgData name="Richard Marken" userId="e615554ab08db698" providerId="LiveId" clId="{C0DF9015-3DB6-48A8-A937-51318EC9AE01}" dt="2023-10-12T00:27:18.427" v="229" actId="20577"/>
        <pc:sldMkLst>
          <pc:docMk/>
          <pc:sldMk cId="1464833646" sldId="292"/>
        </pc:sldMkLst>
        <pc:spChg chg="mod">
          <ac:chgData name="Richard Marken" userId="e615554ab08db698" providerId="LiveId" clId="{C0DF9015-3DB6-48A8-A937-51318EC9AE01}" dt="2023-10-12T00:27:18.427" v="229" actId="20577"/>
          <ac:spMkLst>
            <pc:docMk/>
            <pc:sldMk cId="1464833646" sldId="292"/>
            <ac:spMk id="4" creationId="{6076EC4B-41D2-1C43-BA60-4D2596CE912F}"/>
          </ac:spMkLst>
        </pc:spChg>
      </pc:sldChg>
      <pc:sldChg chg="modSp del mod">
        <pc:chgData name="Richard Marken" userId="e615554ab08db698" providerId="LiveId" clId="{C0DF9015-3DB6-48A8-A937-51318EC9AE01}" dt="2023-10-11T00:08:21.463" v="170" actId="2696"/>
        <pc:sldMkLst>
          <pc:docMk/>
          <pc:sldMk cId="2309969726" sldId="296"/>
        </pc:sldMkLst>
        <pc:spChg chg="mod">
          <ac:chgData name="Richard Marken" userId="e615554ab08db698" providerId="LiveId" clId="{C0DF9015-3DB6-48A8-A937-51318EC9AE01}" dt="2023-10-11T00:03:59.581" v="101" actId="14100"/>
          <ac:spMkLst>
            <pc:docMk/>
            <pc:sldMk cId="2309969726" sldId="296"/>
            <ac:spMk id="5" creationId="{FF971708-86D6-6573-CD07-F6F9F6A5270F}"/>
          </ac:spMkLst>
        </pc:spChg>
      </pc:sldChg>
      <pc:sldChg chg="modSp mod">
        <pc:chgData name="Richard Marken" userId="e615554ab08db698" providerId="LiveId" clId="{C0DF9015-3DB6-48A8-A937-51318EC9AE01}" dt="2023-10-10T22:47:20.952" v="96" actId="20577"/>
        <pc:sldMkLst>
          <pc:docMk/>
          <pc:sldMk cId="519093421" sldId="299"/>
        </pc:sldMkLst>
        <pc:spChg chg="mod">
          <ac:chgData name="Richard Marken" userId="e615554ab08db698" providerId="LiveId" clId="{C0DF9015-3DB6-48A8-A937-51318EC9AE01}" dt="2023-10-10T22:47:20.952" v="96" actId="20577"/>
          <ac:spMkLst>
            <pc:docMk/>
            <pc:sldMk cId="519093421" sldId="299"/>
            <ac:spMk id="5" creationId="{FF971708-86D6-6573-CD07-F6F9F6A527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7FF8-F027-F3E3-2773-6348CE020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7546E-FD3A-9926-238C-415CACB32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F6967-D63C-FB6B-D452-8D0A52021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6736D-625A-B17A-F2DE-A2B8E450B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993B7-C39B-AE16-4A28-62324BC56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5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7826E-990E-CC98-1815-8D836E664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D8FFD-8C3E-F4DE-C69D-CF278BA43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88F76-0E4E-CA9A-7C91-6B1C2C16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532B6-0FAA-38BE-57DC-D1D07015E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E0DA12-7332-AA61-CD14-37B6039BC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07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5BD31C-4717-F2D8-F28A-AD843B27F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72275-7BE0-733C-9AAE-D2EFF8A0D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CBBDE-F0FB-6793-8220-28A6C6EDE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C7094-E733-BF9C-AA46-D3936D9A1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B07A9-DAA4-8541-BB51-6ADBB11FB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5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4526B-08D4-6B8D-FC6E-7842502B6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35F05-67C4-0172-C873-C9072FC46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30779-E7AC-C230-A3BC-481C532D2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671A9-CAF5-98FD-AD57-54BAD899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F2D09-AD30-D3EA-234A-1C2D1584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8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315FC-7EB5-2B92-CC97-9C6B63E12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BD71D-0C5C-DD32-86EB-F8063C8EA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AD6B1-4284-E0E4-31EE-33A48E19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9AA25-5E3D-1AE8-6F12-13C8DF0D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399F3-3587-6366-942F-FF6F47096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9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6503F-99E5-0EA1-5623-858CFD40F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09DB9-8048-C5F1-16B2-D432BF7830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890104-C957-4783-59A9-62359C9A7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8CF17-1954-FBA5-7498-BF9EE5F8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2D85E-4BBD-63F8-8D24-71B03828A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5022EC-DA9E-D703-AC15-51291A5A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3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6B5CE-3E00-6C54-AFD6-B648C5FD0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8CE10-F407-AA40-3B56-F30CED3F3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6D632-EB27-35E4-7BFC-1FA41F81F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ED9B19-2702-AA5D-7D9C-3475F9EC13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E221D7-D199-3F4F-3D37-C56F1621B8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D23806-9C57-B84F-C72E-353ECA38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4620BC-C6D2-352E-2347-1B0F20F9B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9ECEE5-E6A1-2421-157E-436DC043C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2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B468-E4AE-7026-DA1E-3D9BEA267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D74D34-0EC9-64D0-475C-89B2DB4B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CD581-3F56-36C7-D98E-73F30B195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7B356-0C5C-FA0C-1A35-E095F0B5F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1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D22177-3694-2EB5-948A-AED34190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CAE55B-57B0-167C-1400-F49900B3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1C71F-094D-75CE-6AD1-225053C1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0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DC225-30BF-6CC2-5899-3D92EAA77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B51B9-BB89-FB8E-6A58-CDCA2A657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024B79-5702-3E5F-89FF-4FE21FC6C6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56721-A31F-3F3D-A93F-A4938A204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3D11C-FE29-5D4B-7ABB-BC9E34638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1B24A4-C4E5-7DAB-43C1-3B681B822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6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D1976-0488-3288-CC33-1C4888D92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3CC94F-DCF8-F5BD-F9F7-F620DFE36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BBABC-D7F7-1EDE-9A08-970251BB1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14F9A-05BF-6938-06CC-42B15E830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6C0AB-6EA9-D529-A109-ED24F9C52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34659-727F-3AB0-A4D7-50D1D085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558AC1-4634-CC8A-9022-BC70B3EF0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71F601-1E73-3B5C-2299-B48B10320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075EB-EF0F-2D76-2CA4-39F65EEC1B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0D4F3-F4B7-4A81-8696-B0E0CA9565C7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14A51-1B98-B05D-2A4F-59B689B85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3E9F3-12F2-29DC-16A7-D96574443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5F8CC-679E-4662-9119-D47F38B95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1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indreadings.com/ControlDemo/DeadZoneDemo.html" TargetMode="Externa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file:///C:\Users\Rick%20Marken\Dropbox\Levels%20of%20Conflict.xls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mindreadings.com/ControlDemo/ActPass.html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3222B-4EA0-7174-18CF-50B16FE75C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Conflict: </a:t>
            </a:r>
            <a:br>
              <a:rPr lang="en-US" dirty="0"/>
            </a:br>
            <a:r>
              <a:rPr lang="en-US" dirty="0"/>
              <a:t>The Good, the Bad and the Real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77199-ABED-718F-92D0-A327073811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Richard S. Marken</a:t>
            </a:r>
          </a:p>
          <a:p>
            <a:r>
              <a:rPr lang="en-US" sz="2800" dirty="0"/>
              <a:t>Adjunct Professor</a:t>
            </a:r>
          </a:p>
          <a:p>
            <a:r>
              <a:rPr lang="en-US" sz="2800" dirty="0"/>
              <a:t>Antioch University, Los Angeles</a:t>
            </a:r>
          </a:p>
          <a:p>
            <a:r>
              <a:rPr lang="en-US" sz="2800" dirty="0"/>
              <a:t>&amp; UCLA Extension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6537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0DDE28D-A809-0CD0-5644-BB85EEB36E07}"/>
              </a:ext>
            </a:extLst>
          </p:cNvPr>
          <p:cNvSpPr txBox="1"/>
          <p:nvPr/>
        </p:nvSpPr>
        <p:spPr>
          <a:xfrm>
            <a:off x="3306459" y="1033407"/>
            <a:ext cx="4684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Conflict in a Hierarchy 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DE01C72-F865-FB1E-8957-50B67604F898}"/>
              </a:ext>
            </a:extLst>
          </p:cNvPr>
          <p:cNvGrpSpPr>
            <a:grpSpLocks noChangeAspect="1"/>
          </p:cNvGrpSpPr>
          <p:nvPr/>
        </p:nvGrpSpPr>
        <p:grpSpPr>
          <a:xfrm>
            <a:off x="4340161" y="1802601"/>
            <a:ext cx="7550327" cy="4153548"/>
            <a:chOff x="1256695" y="988440"/>
            <a:chExt cx="9678590" cy="5324355"/>
          </a:xfrm>
        </p:grpSpPr>
        <p:pic>
          <p:nvPicPr>
            <p:cNvPr id="27" name="Picture 26" descr="A screenshot of a computer screen">
              <a:extLst>
                <a:ext uri="{FF2B5EF4-FFF2-40B4-BE49-F238E27FC236}">
                  <a16:creationId xmlns:a16="http://schemas.microsoft.com/office/drawing/2014/main" id="{E59D4ED1-20AD-DD95-EB4E-453A4C7817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6695" y="988440"/>
              <a:ext cx="9678590" cy="5324355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BE07E75-184B-20B9-D141-90086A7D73A8}"/>
                </a:ext>
              </a:extLst>
            </p:cNvPr>
            <p:cNvSpPr txBox="1"/>
            <p:nvPr/>
          </p:nvSpPr>
          <p:spPr>
            <a:xfrm>
              <a:off x="5228432" y="189661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+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CC88983-9FCF-8C7C-C2FD-64C9D491A489}"/>
                </a:ext>
              </a:extLst>
            </p:cNvPr>
            <p:cNvSpPr txBox="1"/>
            <p:nvPr/>
          </p:nvSpPr>
          <p:spPr>
            <a:xfrm>
              <a:off x="3543184" y="189661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+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0575F72-AB18-D84D-64A8-0315960F3C31}"/>
                </a:ext>
              </a:extLst>
            </p:cNvPr>
            <p:cNvSpPr txBox="1"/>
            <p:nvPr/>
          </p:nvSpPr>
          <p:spPr>
            <a:xfrm>
              <a:off x="3217454" y="3265624"/>
              <a:ext cx="3257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-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39BDB24-B93D-E2D3-7B3C-F1D87536C102}"/>
                </a:ext>
              </a:extLst>
            </p:cNvPr>
            <p:cNvSpPr txBox="1"/>
            <p:nvPr/>
          </p:nvSpPr>
          <p:spPr>
            <a:xfrm>
              <a:off x="4533698" y="3588789"/>
              <a:ext cx="3257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-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2878A62-DB65-B6F0-998A-68C74A70D311}"/>
                </a:ext>
              </a:extLst>
            </p:cNvPr>
            <p:cNvSpPr txBox="1"/>
            <p:nvPr/>
          </p:nvSpPr>
          <p:spPr>
            <a:xfrm>
              <a:off x="6095989" y="3773455"/>
              <a:ext cx="338554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+</a:t>
              </a:r>
            </a:p>
          </p:txBody>
        </p:sp>
      </p:grp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0037197-438B-152B-0048-9F280D6C7F22}"/>
              </a:ext>
            </a:extLst>
          </p:cNvPr>
          <p:cNvSpPr txBox="1">
            <a:spLocks/>
          </p:cNvSpPr>
          <p:nvPr/>
        </p:nvSpPr>
        <p:spPr>
          <a:xfrm>
            <a:off x="1041048" y="2333956"/>
            <a:ext cx="3001618" cy="21900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 3-level hierarchical control system model of a conflict involving smoking.</a:t>
            </a:r>
          </a:p>
          <a:p>
            <a:pPr marL="285750" indent="-285750"/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Includes description of possible perceptual variables controlled at each level of the hierarchy. </a:t>
            </a:r>
          </a:p>
        </p:txBody>
      </p:sp>
    </p:spTree>
    <p:extLst>
      <p:ext uri="{BB962C8B-B14F-4D97-AF65-F5344CB8AC3E}">
        <p14:creationId xmlns:p14="http://schemas.microsoft.com/office/powerpoint/2010/main" val="327873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284" y="815563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 Illusion of Control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CBDF35-5919-A6B4-7741-0AF9B9866831}"/>
              </a:ext>
            </a:extLst>
          </p:cNvPr>
          <p:cNvSpPr txBox="1"/>
          <p:nvPr/>
        </p:nvSpPr>
        <p:spPr>
          <a:xfrm>
            <a:off x="657225" y="2025156"/>
            <a:ext cx="6244244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control systems are in conflict, they can give the ILLUSION of acting as a single VIRTUAL control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because: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variable appears to be kept at a reference level called a VIRTUAL REFERENCE LEVEL (Powers, B:CP, p. 255).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And that variable can appear to be PROTECTED FROM DISTURBANCE (McClelland, 2006).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virtual control is NOT actual control.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There are LARGE ERROR SIGNALS in the conflicted control systems.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In actual control, error signals are very small.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There is NO ACTUAL DISTURBANCE RESISTANCE.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Due to the existence of a DEAD ZONE around the controlled variable in which there is NO RESISTANCE TO DISTURBANCE (Powers, B:CP, p. 255).</a:t>
            </a:r>
            <a:endParaRPr lang="en-US" sz="2000" dirty="0"/>
          </a:p>
        </p:txBody>
      </p:sp>
      <p:pic>
        <p:nvPicPr>
          <p:cNvPr id="3" name="Picture 2" descr="A line graph with red and blue lines">
            <a:extLst>
              <a:ext uri="{FF2B5EF4-FFF2-40B4-BE49-F238E27FC236}">
                <a16:creationId xmlns:a16="http://schemas.microsoft.com/office/drawing/2014/main" id="{0805364A-8B65-9A90-2F85-F6C730D58E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5314" y="2688113"/>
            <a:ext cx="4381725" cy="2176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41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957" y="73249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The Dead Zone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CBDF35-5919-A6B4-7741-0AF9B9866831}"/>
              </a:ext>
            </a:extLst>
          </p:cNvPr>
          <p:cNvSpPr txBox="1"/>
          <p:nvPr/>
        </p:nvSpPr>
        <p:spPr>
          <a:xfrm>
            <a:off x="605039" y="2292757"/>
            <a:ext cx="396719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Dead Zone is the REGION BETWEEN THE REFERENCES of the conflicted control systems.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Disturbances that occur WITHIN this zone will NOT be resisted.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755BCE1-40CD-1D59-6F4A-D3E38FA158A2}"/>
              </a:ext>
            </a:extLst>
          </p:cNvPr>
          <p:cNvGrpSpPr/>
          <p:nvPr/>
        </p:nvGrpSpPr>
        <p:grpSpPr>
          <a:xfrm>
            <a:off x="4637490" y="2103149"/>
            <a:ext cx="3048000" cy="1887220"/>
            <a:chOff x="1838323" y="2406706"/>
            <a:chExt cx="3048000" cy="1887220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A851405-6F5F-A327-59C9-DD0877C0EBC7}"/>
                </a:ext>
              </a:extLst>
            </p:cNvPr>
            <p:cNvGrpSpPr/>
            <p:nvPr/>
          </p:nvGrpSpPr>
          <p:grpSpPr>
            <a:xfrm>
              <a:off x="1838323" y="2406706"/>
              <a:ext cx="3048000" cy="1887220"/>
              <a:chOff x="1838323" y="2406706"/>
              <a:chExt cx="3048000" cy="1887220"/>
            </a:xfrm>
          </p:grpSpPr>
          <p:pic>
            <p:nvPicPr>
              <p:cNvPr id="18" name="Picture 17" descr="A group of men pulling a rope">
                <a:extLst>
                  <a:ext uri="{FF2B5EF4-FFF2-40B4-BE49-F238E27FC236}">
                    <a16:creationId xmlns:a16="http://schemas.microsoft.com/office/drawing/2014/main" id="{50354847-B703-DBFA-3667-A64943A181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38323" y="2406706"/>
                <a:ext cx="3048000" cy="1887220"/>
              </a:xfrm>
              <a:prstGeom prst="rect">
                <a:avLst/>
              </a:prstGeom>
            </p:spPr>
          </p:pic>
          <p:sp>
            <p:nvSpPr>
              <p:cNvPr id="19" name="Flowchart: Off-page Connector 18">
                <a:extLst>
                  <a:ext uri="{FF2B5EF4-FFF2-40B4-BE49-F238E27FC236}">
                    <a16:creationId xmlns:a16="http://schemas.microsoft.com/office/drawing/2014/main" id="{00BE7953-5AE2-A633-C03E-F739573E7D60}"/>
                  </a:ext>
                </a:extLst>
              </p:cNvPr>
              <p:cNvSpPr/>
              <p:nvPr/>
            </p:nvSpPr>
            <p:spPr>
              <a:xfrm>
                <a:off x="3384687" y="3262471"/>
                <a:ext cx="51768" cy="87845"/>
              </a:xfrm>
              <a:prstGeom prst="flowChartOffpage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931B3CE-7A0B-ECBD-8D16-B0B0648FE542}"/>
                </a:ext>
              </a:extLst>
            </p:cNvPr>
            <p:cNvCxnSpPr>
              <a:cxnSpLocks/>
            </p:cNvCxnSpPr>
            <p:nvPr/>
          </p:nvCxnSpPr>
          <p:spPr>
            <a:xfrm>
              <a:off x="3219448" y="2779776"/>
              <a:ext cx="0" cy="84213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1E9303-B32D-BF6C-AFCF-AA3DA1D59312}"/>
                </a:ext>
              </a:extLst>
            </p:cNvPr>
            <p:cNvCxnSpPr>
              <a:cxnSpLocks/>
            </p:cNvCxnSpPr>
            <p:nvPr/>
          </p:nvCxnSpPr>
          <p:spPr>
            <a:xfrm>
              <a:off x="3601693" y="2779776"/>
              <a:ext cx="3275" cy="85169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3E1B51E-1D85-B42F-306C-EC8C2C4BCF43}"/>
              </a:ext>
            </a:extLst>
          </p:cNvPr>
          <p:cNvGrpSpPr/>
          <p:nvPr/>
        </p:nvGrpSpPr>
        <p:grpSpPr>
          <a:xfrm>
            <a:off x="8222720" y="2131734"/>
            <a:ext cx="3048000" cy="1887220"/>
            <a:chOff x="6377446" y="2532109"/>
            <a:chExt cx="3048000" cy="1887220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0A79671-0665-E017-12B2-D82D78C920CB}"/>
                </a:ext>
              </a:extLst>
            </p:cNvPr>
            <p:cNvGrpSpPr/>
            <p:nvPr/>
          </p:nvGrpSpPr>
          <p:grpSpPr>
            <a:xfrm>
              <a:off x="6377446" y="2532109"/>
              <a:ext cx="3048000" cy="1887220"/>
              <a:chOff x="1838323" y="2406706"/>
              <a:chExt cx="3048000" cy="1887220"/>
            </a:xfrm>
          </p:grpSpPr>
          <p:pic>
            <p:nvPicPr>
              <p:cNvPr id="22" name="Picture 21" descr="A group of men pulling a rope">
                <a:extLst>
                  <a:ext uri="{FF2B5EF4-FFF2-40B4-BE49-F238E27FC236}">
                    <a16:creationId xmlns:a16="http://schemas.microsoft.com/office/drawing/2014/main" id="{33941E62-A133-57DA-16E1-8DCD654DB7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38323" y="2406706"/>
                <a:ext cx="3048000" cy="1887220"/>
              </a:xfrm>
              <a:prstGeom prst="rect">
                <a:avLst/>
              </a:prstGeom>
            </p:spPr>
          </p:pic>
          <p:sp>
            <p:nvSpPr>
              <p:cNvPr id="23" name="Flowchart: Off-page Connector 22">
                <a:extLst>
                  <a:ext uri="{FF2B5EF4-FFF2-40B4-BE49-F238E27FC236}">
                    <a16:creationId xmlns:a16="http://schemas.microsoft.com/office/drawing/2014/main" id="{EABE60C7-B163-F2CC-D67A-22D1157C0686}"/>
                  </a:ext>
                </a:extLst>
              </p:cNvPr>
              <p:cNvSpPr/>
              <p:nvPr/>
            </p:nvSpPr>
            <p:spPr>
              <a:xfrm>
                <a:off x="3384687" y="3262471"/>
                <a:ext cx="51768" cy="87845"/>
              </a:xfrm>
              <a:prstGeom prst="flowChartOffpageConnector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7BE0BEA-553C-B5D5-8E0E-C181A1E9D4D6}"/>
                </a:ext>
              </a:extLst>
            </p:cNvPr>
            <p:cNvCxnSpPr>
              <a:cxnSpLocks/>
            </p:cNvCxnSpPr>
            <p:nvPr/>
          </p:nvCxnSpPr>
          <p:spPr>
            <a:xfrm>
              <a:off x="7891905" y="2962025"/>
              <a:ext cx="3275" cy="85169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1EF86F75-00EB-778A-38C2-E7083D816217}"/>
                </a:ext>
              </a:extLst>
            </p:cNvPr>
            <p:cNvCxnSpPr>
              <a:cxnSpLocks/>
            </p:cNvCxnSpPr>
            <p:nvPr/>
          </p:nvCxnSpPr>
          <p:spPr>
            <a:xfrm>
              <a:off x="8000933" y="2962025"/>
              <a:ext cx="3275" cy="85169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Picture 41" descr="A line graph with different colored dots">
            <a:extLst>
              <a:ext uri="{FF2B5EF4-FFF2-40B4-BE49-F238E27FC236}">
                <a16:creationId xmlns:a16="http://schemas.microsoft.com/office/drawing/2014/main" id="{8DE1E1C1-2407-F677-22B0-F874D49F6D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490" y="4335849"/>
            <a:ext cx="3085877" cy="1495883"/>
          </a:xfrm>
          <a:prstGeom prst="rect">
            <a:avLst/>
          </a:prstGeom>
        </p:spPr>
      </p:pic>
      <p:pic>
        <p:nvPicPr>
          <p:cNvPr id="44" name="Picture 43" descr="A line of dots and a line of dots">
            <a:extLst>
              <a:ext uri="{FF2B5EF4-FFF2-40B4-BE49-F238E27FC236}">
                <a16:creationId xmlns:a16="http://schemas.microsoft.com/office/drawing/2014/main" id="{DF056FED-DF66-6617-A55F-4A3BC6AA7C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885" y="4232867"/>
            <a:ext cx="3110644" cy="1594948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CA9D4666-200D-C28C-64FA-9AFB81269235}"/>
              </a:ext>
            </a:extLst>
          </p:cNvPr>
          <p:cNvSpPr txBox="1"/>
          <p:nvPr/>
        </p:nvSpPr>
        <p:spPr>
          <a:xfrm>
            <a:off x="724226" y="4552818"/>
            <a:ext cx="37038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have developed an </a:t>
            </a:r>
            <a:r>
              <a:rPr lang="en-US" dirty="0">
                <a:hlinkClick r:id="rId5"/>
              </a:rPr>
              <a:t>interactive computer demonstration </a:t>
            </a:r>
            <a:r>
              <a:rPr lang="en-US" dirty="0"/>
              <a:t>of the Dead Zone in a conflict.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43F8F8-5F3D-F038-ADEA-079D2CE794F7}"/>
              </a:ext>
            </a:extLst>
          </p:cNvPr>
          <p:cNvSpPr txBox="1"/>
          <p:nvPr/>
        </p:nvSpPr>
        <p:spPr>
          <a:xfrm>
            <a:off x="5216602" y="3392239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F0059B-2ED9-6EB6-609C-4D39B7DC334E}"/>
              </a:ext>
            </a:extLst>
          </p:cNvPr>
          <p:cNvSpPr txBox="1"/>
          <p:nvPr/>
        </p:nvSpPr>
        <p:spPr>
          <a:xfrm>
            <a:off x="7032443" y="3331655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E663AE-6533-12C5-6438-DBE898334829}"/>
              </a:ext>
            </a:extLst>
          </p:cNvPr>
          <p:cNvSpPr txBox="1"/>
          <p:nvPr/>
        </p:nvSpPr>
        <p:spPr>
          <a:xfrm>
            <a:off x="8739874" y="3407525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31B620-4E8C-3904-300A-BD0EA5376207}"/>
              </a:ext>
            </a:extLst>
          </p:cNvPr>
          <p:cNvSpPr txBox="1"/>
          <p:nvPr/>
        </p:nvSpPr>
        <p:spPr>
          <a:xfrm>
            <a:off x="10555715" y="334694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8075DA-8169-8137-2D2B-04D408078D7E}"/>
              </a:ext>
            </a:extLst>
          </p:cNvPr>
          <p:cNvSpPr txBox="1"/>
          <p:nvPr/>
        </p:nvSpPr>
        <p:spPr>
          <a:xfrm>
            <a:off x="4266280" y="4676334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DE6380-CDD5-5ED1-C960-F46EAB954880}"/>
              </a:ext>
            </a:extLst>
          </p:cNvPr>
          <p:cNvSpPr txBox="1"/>
          <p:nvPr/>
        </p:nvSpPr>
        <p:spPr>
          <a:xfrm>
            <a:off x="4266280" y="5026329"/>
            <a:ext cx="52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U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13C0FD-D81B-3C9C-717F-EECA3EF0D00A}"/>
              </a:ext>
            </a:extLst>
          </p:cNvPr>
          <p:cNvSpPr txBox="1"/>
          <p:nvPr/>
        </p:nvSpPr>
        <p:spPr>
          <a:xfrm>
            <a:off x="5826941" y="2162452"/>
            <a:ext cx="382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C5B7-EF6D-F118-15A7-5FFD6616B617}"/>
              </a:ext>
            </a:extLst>
          </p:cNvPr>
          <p:cNvSpPr txBox="1"/>
          <p:nvPr/>
        </p:nvSpPr>
        <p:spPr>
          <a:xfrm>
            <a:off x="6183854" y="2149417"/>
            <a:ext cx="52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U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E383996-E7B8-E0A6-D8C6-CD7951819032}"/>
              </a:ext>
            </a:extLst>
          </p:cNvPr>
          <p:cNvSpPr txBox="1"/>
          <p:nvPr/>
        </p:nvSpPr>
        <p:spPr>
          <a:xfrm>
            <a:off x="4266280" y="4194221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baseline="-25000" dirty="0"/>
              <a:t>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A16F027-EDA5-CD7B-02B5-227780659516}"/>
              </a:ext>
            </a:extLst>
          </p:cNvPr>
          <p:cNvSpPr txBox="1"/>
          <p:nvPr/>
        </p:nvSpPr>
        <p:spPr>
          <a:xfrm>
            <a:off x="4266279" y="5496596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baseline="-25000" dirty="0"/>
              <a:t>U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33E6B9D-DA5D-D2C8-B7C2-1173F54FBE21}"/>
              </a:ext>
            </a:extLst>
          </p:cNvPr>
          <p:cNvSpPr txBox="1"/>
          <p:nvPr/>
        </p:nvSpPr>
        <p:spPr>
          <a:xfrm>
            <a:off x="7970706" y="4698764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9CC9DD-B364-022F-5E89-879B2B1AEAA4}"/>
              </a:ext>
            </a:extLst>
          </p:cNvPr>
          <p:cNvSpPr txBox="1"/>
          <p:nvPr/>
        </p:nvSpPr>
        <p:spPr>
          <a:xfrm>
            <a:off x="7970706" y="4865227"/>
            <a:ext cx="52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6665D6-189E-CFB3-4463-05B86096EB29}"/>
              </a:ext>
            </a:extLst>
          </p:cNvPr>
          <p:cNvSpPr txBox="1"/>
          <p:nvPr/>
        </p:nvSpPr>
        <p:spPr>
          <a:xfrm>
            <a:off x="7932798" y="4159190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baseline="-25000" dirty="0"/>
              <a:t>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DE175E2-3ACA-BB06-0763-03B7CFD33332}"/>
              </a:ext>
            </a:extLst>
          </p:cNvPr>
          <p:cNvSpPr txBox="1"/>
          <p:nvPr/>
        </p:nvSpPr>
        <p:spPr>
          <a:xfrm>
            <a:off x="7932797" y="5461565"/>
            <a:ext cx="605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  <a:r>
              <a:rPr lang="en-US" baseline="-25000" dirty="0"/>
              <a:t>U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B3BF71-56B1-97AC-0B27-5F2FAF91304E}"/>
              </a:ext>
            </a:extLst>
          </p:cNvPr>
          <p:cNvSpPr txBox="1"/>
          <p:nvPr/>
        </p:nvSpPr>
        <p:spPr>
          <a:xfrm>
            <a:off x="9544575" y="2281709"/>
            <a:ext cx="382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25170B8-6661-F393-8493-6623C903D634}"/>
              </a:ext>
            </a:extLst>
          </p:cNvPr>
          <p:cNvSpPr txBox="1"/>
          <p:nvPr/>
        </p:nvSpPr>
        <p:spPr>
          <a:xfrm>
            <a:off x="9735973" y="2297215"/>
            <a:ext cx="52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420540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980233"/>
            <a:ext cx="10515600" cy="8010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Possibly Useful Clinical Implication of Dead Zone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C221-C22E-9DCB-75F3-E5FFA63E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5" y="2281338"/>
            <a:ext cx="10515600" cy="4702739"/>
          </a:xfrm>
        </p:spPr>
        <p:txBody>
          <a:bodyPr>
            <a:normAutofit/>
          </a:bodyPr>
          <a:lstStyle/>
          <a:p>
            <a:r>
              <a:rPr lang="en-US" sz="2400" dirty="0"/>
              <a:t>Could be used as way to determine the magnitude of a conflict</a:t>
            </a:r>
          </a:p>
          <a:p>
            <a:pPr lvl="1"/>
            <a:r>
              <a:rPr lang="en-US" sz="2000" dirty="0"/>
              <a:t>In terms of the size of the discrepancy between two conflicting references (goals).</a:t>
            </a:r>
          </a:p>
          <a:p>
            <a:r>
              <a:rPr lang="en-US" sz="2400" dirty="0"/>
              <a:t>Magnitude of conflict measured by observing maximum size of disturbances that are NOT resisted.</a:t>
            </a:r>
          </a:p>
          <a:p>
            <a:r>
              <a:rPr lang="en-US" sz="2400" dirty="0"/>
              <a:t>This would require having at least a quasi-quantitative notion of the amplitude of disturbances to a “virtually” controlled variable. </a:t>
            </a:r>
          </a:p>
          <a:p>
            <a:pPr lvl="1"/>
            <a:r>
              <a:rPr lang="en-US" sz="2000" dirty="0"/>
              <a:t>For example, what’s the maximum size of a dessert that a person with an eating disorder CANNOT resist.</a:t>
            </a:r>
          </a:p>
          <a:p>
            <a:pPr lvl="1"/>
            <a:r>
              <a:rPr lang="en-US" sz="2000" dirty="0"/>
              <a:t>What’s the maximum size of a drink that a person with a drinking problem CANNOT resist.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36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E764-6283-0B30-9FF7-1A97D6A1A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71725"/>
            <a:ext cx="10515600" cy="1333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Bad</a:t>
            </a:r>
            <a:br>
              <a:rPr lang="en-US" dirty="0"/>
            </a:br>
            <a:r>
              <a:rPr lang="en-US" dirty="0"/>
              <a:t>(In my opinion)</a:t>
            </a:r>
          </a:p>
        </p:txBody>
      </p:sp>
    </p:spTree>
    <p:extLst>
      <p:ext uri="{BB962C8B-B14F-4D97-AF65-F5344CB8AC3E}">
        <p14:creationId xmlns:p14="http://schemas.microsoft.com/office/powerpoint/2010/main" val="2829486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4700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Conflict: Control Eliminating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C221-C22E-9DCB-75F3-E5FFA63E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910" y="1755569"/>
            <a:ext cx="10172177" cy="1466197"/>
          </a:xfrm>
        </p:spPr>
        <p:txBody>
          <a:bodyPr>
            <a:normAutofit fontScale="92500"/>
          </a:bodyPr>
          <a:lstStyle/>
          <a:p>
            <a:r>
              <a:rPr lang="en-US" dirty="0"/>
              <a:t>Spreadsheet demo of the main consequence of conflict</a:t>
            </a:r>
          </a:p>
          <a:p>
            <a:pPr lvl="1"/>
            <a:r>
              <a:rPr lang="en-US" dirty="0"/>
              <a:t>Which is “to remove parts of the brain’s [control] organizations from action as effectively as if they had been cut out with a knife, yet without getting rid of their undesirable influences on the whole hierarchy.” (Powers, B:CP, p 253-254)</a:t>
            </a:r>
          </a:p>
          <a:p>
            <a:pPr lvl="1"/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46670E8-5595-E0F2-130F-2A541903EFBA}"/>
              </a:ext>
            </a:extLst>
          </p:cNvPr>
          <p:cNvGrpSpPr/>
          <p:nvPr/>
        </p:nvGrpSpPr>
        <p:grpSpPr>
          <a:xfrm>
            <a:off x="2724312" y="3429000"/>
            <a:ext cx="6675525" cy="4581525"/>
            <a:chOff x="2292263" y="2319337"/>
            <a:chExt cx="6675524" cy="4581525"/>
          </a:xfrm>
        </p:grpSpPr>
        <p:graphicFrame>
          <p:nvGraphicFramePr>
            <p:cNvPr id="6" name="Object 5">
              <a:hlinkClick r:id="" action="ppaction://ole?verb=1"/>
              <a:hlinkHover r:id="" action="ppaction://ole?verb=1"/>
              <a:extLst>
                <a:ext uri="{FF2B5EF4-FFF2-40B4-BE49-F238E27FC236}">
                  <a16:creationId xmlns:a16="http://schemas.microsoft.com/office/drawing/2014/main" id="{2AF4B99F-252A-22DA-D1EA-05592FC609B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35542568"/>
                </p:ext>
              </p:extLst>
            </p:nvPr>
          </p:nvGraphicFramePr>
          <p:xfrm>
            <a:off x="2509838" y="2319337"/>
            <a:ext cx="6457949" cy="4581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Worksheet" r:id="rId2" imgW="6458015" imgH="4673415" progId="Excel.Sheet.12">
                    <p:link updateAutomatic="1"/>
                  </p:oleObj>
                </mc:Choice>
                <mc:Fallback>
                  <p:oleObj name="Worksheet" r:id="rId2" imgW="6458015" imgH="4673415" progId="Excel.Sheet.12">
                    <p:link updateAutomatic="1"/>
                    <p:pic>
                      <p:nvPicPr>
                        <p:cNvPr id="6" name="Object 5">
                          <a:hlinkClick r:id="" action="ppaction://ole?verb=1"/>
                          <a:hlinkHover r:id="" action="ppaction://ole?verb=1"/>
                          <a:extLst>
                            <a:ext uri="{FF2B5EF4-FFF2-40B4-BE49-F238E27FC236}">
                              <a16:creationId xmlns:a16="http://schemas.microsoft.com/office/drawing/2014/main" id="{2AF4B99F-252A-22DA-D1EA-05592FC609B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>
                          <a:alphaModFix/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509838" y="2319337"/>
                          <a:ext cx="6457949" cy="45815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B8FD207-C1A2-EDDF-F526-859F846441D2}"/>
                </a:ext>
              </a:extLst>
            </p:cNvPr>
            <p:cNvSpPr/>
            <p:nvPr/>
          </p:nvSpPr>
          <p:spPr>
            <a:xfrm>
              <a:off x="2292263" y="5078325"/>
              <a:ext cx="6513535" cy="18225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631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E764-6283-0B30-9FF7-1A97D6A1A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371725"/>
            <a:ext cx="10515600" cy="1333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Good</a:t>
            </a:r>
            <a:br>
              <a:rPr lang="en-US" dirty="0"/>
            </a:br>
            <a:r>
              <a:rPr lang="en-US" dirty="0"/>
              <a:t>(Maybe?)</a:t>
            </a:r>
          </a:p>
        </p:txBody>
      </p:sp>
    </p:spTree>
    <p:extLst>
      <p:ext uri="{BB962C8B-B14F-4D97-AF65-F5344CB8AC3E}">
        <p14:creationId xmlns:p14="http://schemas.microsoft.com/office/powerpoint/2010/main" val="108997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9931"/>
            <a:ext cx="10515600" cy="801066"/>
          </a:xfrm>
        </p:spPr>
        <p:txBody>
          <a:bodyPr/>
          <a:lstStyle/>
          <a:p>
            <a:pPr algn="ctr"/>
            <a:r>
              <a:rPr lang="en-US" dirty="0"/>
              <a:t>What’s So Good About Conflict?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C221-C22E-9DCB-75F3-E5FFA63E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376812"/>
            <a:ext cx="10515600" cy="3996280"/>
          </a:xfrm>
        </p:spPr>
        <p:txBody>
          <a:bodyPr>
            <a:normAutofit/>
          </a:bodyPr>
          <a:lstStyle/>
          <a:p>
            <a:r>
              <a:rPr lang="en-US" sz="2400" dirty="0"/>
              <a:t>Entertainment</a:t>
            </a:r>
          </a:p>
          <a:p>
            <a:pPr lvl="1"/>
            <a:r>
              <a:rPr lang="en-US" sz="2000" dirty="0"/>
              <a:t>Sports (good games).</a:t>
            </a:r>
          </a:p>
          <a:p>
            <a:pPr lvl="1"/>
            <a:r>
              <a:rPr lang="en-US" sz="2000" dirty="0"/>
              <a:t>Literature (good stories).</a:t>
            </a:r>
          </a:p>
          <a:p>
            <a:r>
              <a:rPr lang="en-US" sz="2400" dirty="0"/>
              <a:t>Science &amp; Innovation</a:t>
            </a:r>
          </a:p>
          <a:p>
            <a:pPr lvl="1"/>
            <a:r>
              <a:rPr lang="en-US" sz="2000" dirty="0"/>
              <a:t>Scientific debates lead to new hypotheses and, most important, tests of these hypotheses.</a:t>
            </a:r>
          </a:p>
          <a:p>
            <a:pPr lvl="1"/>
            <a:r>
              <a:rPr lang="en-US" sz="2000" dirty="0"/>
              <a:t>Innovation can be accelerated by competition to produce a better product.</a:t>
            </a:r>
          </a:p>
          <a:p>
            <a:r>
              <a:rPr lang="en-US" sz="2400" dirty="0"/>
              <a:t>Economics</a:t>
            </a:r>
          </a:p>
          <a:p>
            <a:pPr lvl="1"/>
            <a:r>
              <a:rPr lang="en-US" sz="2000" dirty="0"/>
              <a:t>Free and Fair markets (but without monopolies, Linda Kahn, Chain FTC).</a:t>
            </a:r>
          </a:p>
          <a:p>
            <a:r>
              <a:rPr lang="en-US" sz="2400" dirty="0"/>
              <a:t>Common Theme: All these conflicts are “good” to the extent that they are REGULATED (CONTROLLED).</a:t>
            </a:r>
          </a:p>
        </p:txBody>
      </p:sp>
    </p:spTree>
    <p:extLst>
      <p:ext uri="{BB962C8B-B14F-4D97-AF65-F5344CB8AC3E}">
        <p14:creationId xmlns:p14="http://schemas.microsoft.com/office/powerpoint/2010/main" val="404694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F53A-4DB6-58A6-2FEB-93F33E0CE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1127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C221-C22E-9DCB-75F3-E5FFA63E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452688"/>
            <a:ext cx="10171834" cy="1738312"/>
          </a:xfrm>
        </p:spPr>
        <p:txBody>
          <a:bodyPr>
            <a:normAutofit/>
          </a:bodyPr>
          <a:lstStyle/>
          <a:p>
            <a:r>
              <a:rPr lang="en-US" dirty="0"/>
              <a:t>Conflict (intra or interpersonal) is almost always a bad thing unless it’s done under carefully regulated conditions (as in sports or economies).</a:t>
            </a:r>
          </a:p>
        </p:txBody>
      </p:sp>
    </p:spTree>
    <p:extLst>
      <p:ext uri="{BB962C8B-B14F-4D97-AF65-F5344CB8AC3E}">
        <p14:creationId xmlns:p14="http://schemas.microsoft.com/office/powerpoint/2010/main" val="253426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AB6ED2-8CDB-DA01-5EBC-1B919A0D8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3778" y="774495"/>
            <a:ext cx="8044441" cy="800337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/>
              <a:t>Overview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F971708-86D6-6573-CD07-F6F9F6A5270F}"/>
              </a:ext>
            </a:extLst>
          </p:cNvPr>
          <p:cNvSpPr txBox="1">
            <a:spLocks/>
          </p:cNvSpPr>
          <p:nvPr/>
        </p:nvSpPr>
        <p:spPr>
          <a:xfrm>
            <a:off x="706700" y="1840118"/>
            <a:ext cx="10778598" cy="4243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Contrary to the subtitle of this talk (The Good, the Bad and the Real), we will be looking at conflict in the reverse order: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First, we’ll look at REAL conflict; what it is and how it works.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Next, we’ll look at what could be considered BAD consequences of conflict.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Finally, we’ll try to think of some GOOD consequences of conflict (this will be the shortest part of the talk).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 preparing this talk, I realized that it is essentially saying what Powers said about conflict in </a:t>
            </a:r>
            <a:r>
              <a:rPr lang="en-US" sz="2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Behavior: The Control of Perception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(B:CP)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Particularly the discussion on pp. 253-259 of the 1</a:t>
            </a:r>
            <a:r>
              <a:rPr lang="en-US" sz="20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edition or pp. 265-271 of the 2</a:t>
            </a:r>
            <a:r>
              <a:rPr lang="en-US" sz="20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edition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So, you could just read that instead of listening to me.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hopefully this talk can give you a somewhat deeper understanding of that material.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03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E764-6283-0B30-9FF7-1A97D6A1A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081" y="1400175"/>
            <a:ext cx="10383838" cy="1447800"/>
          </a:xfrm>
        </p:spPr>
        <p:txBody>
          <a:bodyPr/>
          <a:lstStyle/>
          <a:p>
            <a:pPr algn="ctr"/>
            <a:r>
              <a:rPr lang="en-US" dirty="0"/>
              <a:t>The Real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405F668-6CEF-AA9D-0A51-8D1103B3D1A6}"/>
              </a:ext>
            </a:extLst>
          </p:cNvPr>
          <p:cNvGrpSpPr>
            <a:grpSpLocks noChangeAspect="1"/>
          </p:cNvGrpSpPr>
          <p:nvPr/>
        </p:nvGrpSpPr>
        <p:grpSpPr>
          <a:xfrm>
            <a:off x="3652373" y="3134474"/>
            <a:ext cx="4887254" cy="3026024"/>
            <a:chOff x="1838323" y="2406706"/>
            <a:chExt cx="3048000" cy="1887220"/>
          </a:xfrm>
        </p:grpSpPr>
        <p:pic>
          <p:nvPicPr>
            <p:cNvPr id="8" name="Picture 7" descr="A group of men pulling a rope">
              <a:extLst>
                <a:ext uri="{FF2B5EF4-FFF2-40B4-BE49-F238E27FC236}">
                  <a16:creationId xmlns:a16="http://schemas.microsoft.com/office/drawing/2014/main" id="{2BE09575-5D1B-A1DF-7EBB-5FF4933415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8323" y="2406706"/>
              <a:ext cx="3048000" cy="1887220"/>
            </a:xfrm>
            <a:prstGeom prst="rect">
              <a:avLst/>
            </a:prstGeom>
          </p:spPr>
        </p:pic>
        <p:sp>
          <p:nvSpPr>
            <p:cNvPr id="9" name="Flowchart: Off-page Connector 8">
              <a:extLst>
                <a:ext uri="{FF2B5EF4-FFF2-40B4-BE49-F238E27FC236}">
                  <a16:creationId xmlns:a16="http://schemas.microsoft.com/office/drawing/2014/main" id="{82416257-D0EE-6141-FD67-2F76600F54B0}"/>
                </a:ext>
              </a:extLst>
            </p:cNvPr>
            <p:cNvSpPr/>
            <p:nvPr/>
          </p:nvSpPr>
          <p:spPr>
            <a:xfrm>
              <a:off x="3384687" y="3262471"/>
              <a:ext cx="51768" cy="87845"/>
            </a:xfrm>
            <a:prstGeom prst="flowChartOffpageConnector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753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AB6ED2-8CDB-DA01-5EBC-1B919A0D8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036" y="1318815"/>
            <a:ext cx="6595226" cy="546251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Conflict and Control 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F971708-86D6-6573-CD07-F6F9F6A5270F}"/>
              </a:ext>
            </a:extLst>
          </p:cNvPr>
          <p:cNvSpPr txBox="1">
            <a:spLocks/>
          </p:cNvSpPr>
          <p:nvPr/>
        </p:nvSpPr>
        <p:spPr>
          <a:xfrm>
            <a:off x="968717" y="2269481"/>
            <a:ext cx="9934575" cy="51490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conflict is said to exist when we see people trying to achieve two or more incompatible goals at once.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a control theory perspective, a conflict exists when two or more control systems act to get the same (or a very similar) variable into two different states. </a:t>
            </a:r>
          </a:p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Conflict is INHERENTLY A CONTROL PHENOMENON because the basic mechanism of conflict is DISTURBANCE RESISTANCE.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39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AB6ED2-8CDB-DA01-5EBC-1B919A0D8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232" y="912765"/>
            <a:ext cx="8044441" cy="800337"/>
          </a:xfrm>
        </p:spPr>
        <p:txBody>
          <a:bodyPr anchor="b">
            <a:normAutofit fontScale="90000"/>
          </a:bodyPr>
          <a:lstStyle/>
          <a:p>
            <a:r>
              <a:rPr lang="en-US" dirty="0"/>
              <a:t>Disturbance Resistance and Control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F971708-86D6-6573-CD07-F6F9F6A5270F}"/>
              </a:ext>
            </a:extLst>
          </p:cNvPr>
          <p:cNvSpPr txBox="1">
            <a:spLocks/>
          </p:cNvSpPr>
          <p:nvPr/>
        </p:nvSpPr>
        <p:spPr>
          <a:xfrm>
            <a:off x="927922" y="2021446"/>
            <a:ext cx="6203131" cy="554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involves maintaining variables in fixed or variable reference states PROTECTED FROM DISTURBANCES (DV).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variables so maintained are called CONTROLLED VARIABLES (CV).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Disturbances are variations in the environment that affect controlled variables.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control system AUTOMATICALLY acts, by varying its output (OV) to protect the controlled variable from disturbance, keeping it matching the system’s reference (R).</a:t>
            </a: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A92A76-BFEF-1F9E-D40E-E622952C3147}"/>
              </a:ext>
            </a:extLst>
          </p:cNvPr>
          <p:cNvSpPr txBox="1"/>
          <p:nvPr/>
        </p:nvSpPr>
        <p:spPr>
          <a:xfrm>
            <a:off x="4130529" y="1682892"/>
            <a:ext cx="762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dirty="0"/>
          </a:p>
        </p:txBody>
      </p:sp>
      <p:pic>
        <p:nvPicPr>
          <p:cNvPr id="79" name="Picture 78" descr="A black background with blue circles and arrows">
            <a:extLst>
              <a:ext uri="{FF2B5EF4-FFF2-40B4-BE49-F238E27FC236}">
                <a16:creationId xmlns:a16="http://schemas.microsoft.com/office/drawing/2014/main" id="{610E60AB-2721-B27C-2128-69447777D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054" y="2280249"/>
            <a:ext cx="3990148" cy="34719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23B8515-6049-5A02-5074-69F900BD093A}"/>
              </a:ext>
            </a:extLst>
          </p:cNvPr>
          <p:cNvSpPr txBox="1"/>
          <p:nvPr/>
        </p:nvSpPr>
        <p:spPr>
          <a:xfrm>
            <a:off x="9582552" y="1935684"/>
            <a:ext cx="39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88729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AAB6ED2-8CDB-DA01-5EBC-1B919A0D8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215" y="939181"/>
            <a:ext cx="8044441" cy="800337"/>
          </a:xfrm>
        </p:spPr>
        <p:txBody>
          <a:bodyPr anchor="b">
            <a:normAutofit/>
          </a:bodyPr>
          <a:lstStyle/>
          <a:p>
            <a:pPr algn="ctr"/>
            <a:r>
              <a:rPr lang="en-US" sz="3600" dirty="0"/>
              <a:t>Just Two Kinds of Disturbance in the World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FF971708-86D6-6573-CD07-F6F9F6A5270F}"/>
              </a:ext>
            </a:extLst>
          </p:cNvPr>
          <p:cNvSpPr txBox="1">
            <a:spLocks/>
          </p:cNvSpPr>
          <p:nvPr/>
        </p:nvSpPr>
        <p:spPr>
          <a:xfrm>
            <a:off x="804490" y="2010138"/>
            <a:ext cx="5410946" cy="40733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PASSIVE Disturbance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Produced by PHYSICAL (non-purposeful) processes in the environment.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The wind making it difficult to close the door to the storm cellar  (see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Wizard of Oz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Tornado scene)</a:t>
            </a:r>
            <a:endParaRPr lang="en-US" sz="1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 Disturbance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Produced by CONTROL (purposeful) processes in a control system.</a:t>
            </a:r>
          </a:p>
          <a:p>
            <a:pPr lvl="2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Another person on the other side of the door trying to open it while you try to keep it closed it (see almost any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Horror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movie.)</a:t>
            </a:r>
          </a:p>
          <a:p>
            <a:endParaRPr lang="en-US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black background with blue circles and arrows">
            <a:extLst>
              <a:ext uri="{FF2B5EF4-FFF2-40B4-BE49-F238E27FC236}">
                <a16:creationId xmlns:a16="http://schemas.microsoft.com/office/drawing/2014/main" id="{405E6413-2A2F-8D46-0EDA-93D91CDF8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400" y="2284552"/>
            <a:ext cx="5525246" cy="379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09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E8A1-6962-71FE-D985-891F7969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479" y="1239977"/>
            <a:ext cx="7561262" cy="718361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 Comparing Resistance to Passive versus Active Disturbance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6EC4B-41D2-1C43-BA60-4D2596CE9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3704" y="2255340"/>
            <a:ext cx="4087582" cy="434252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cs typeface="Times New Roman" panose="02020603050405020304" pitchFamily="18" charset="0"/>
              </a:rPr>
              <a:t>I’ve developed a </a:t>
            </a:r>
            <a:r>
              <a:rPr lang="en-US" sz="2600" dirty="0">
                <a:latin typeface="Calibri" panose="020F0502020204030204" pitchFamily="34" charset="0"/>
                <a:cs typeface="Times New Roman" panose="02020603050405020304" pitchFamily="18" charset="0"/>
                <a:hlinkClick r:id="rId2"/>
              </a:rPr>
              <a:t>simple tracking task </a:t>
            </a:r>
            <a:r>
              <a:rPr lang="en-US" sz="2600" dirty="0">
                <a:latin typeface="Calibri" panose="020F0502020204030204" pitchFamily="34" charset="0"/>
                <a:cs typeface="Times New Roman" panose="02020603050405020304" pitchFamily="18" charset="0"/>
              </a:rPr>
              <a:t>to demonstrate the difference in the behavior of a control system resisting a passively versus an actively caused disturbance.</a:t>
            </a:r>
          </a:p>
          <a:p>
            <a:endParaRPr lang="en-US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screen shot of a computer&#10;&#10;Description automatically generated">
            <a:extLst>
              <a:ext uri="{FF2B5EF4-FFF2-40B4-BE49-F238E27FC236}">
                <a16:creationId xmlns:a16="http://schemas.microsoft.com/office/drawing/2014/main" id="{0FA44451-BD60-95A3-2061-7D733C30D3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7765" y="1472441"/>
            <a:ext cx="7542488" cy="478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55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A19E7BE-7C57-502C-8978-2371798DECCD}"/>
              </a:ext>
            </a:extLst>
          </p:cNvPr>
          <p:cNvCxnSpPr>
            <a:cxnSpLocks/>
          </p:cNvCxnSpPr>
          <p:nvPr/>
        </p:nvCxnSpPr>
        <p:spPr>
          <a:xfrm>
            <a:off x="360361" y="4077227"/>
            <a:ext cx="11926513" cy="0"/>
          </a:xfrm>
          <a:prstGeom prst="line">
            <a:avLst/>
          </a:prstGeom>
          <a:ln w="4127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line drawing of a car">
            <a:extLst>
              <a:ext uri="{FF2B5EF4-FFF2-40B4-BE49-F238E27FC236}">
                <a16:creationId xmlns:a16="http://schemas.microsoft.com/office/drawing/2014/main" id="{13FFC4D8-7104-F084-C214-15258A19F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895" y="2207074"/>
            <a:ext cx="3543482" cy="1657435"/>
          </a:xfrm>
          <a:prstGeom prst="rect">
            <a:avLst/>
          </a:prstGeom>
        </p:spPr>
      </p:pic>
      <p:pic>
        <p:nvPicPr>
          <p:cNvPr id="12" name="Picture 11" descr="A line graph with red and blue lines">
            <a:extLst>
              <a:ext uri="{FF2B5EF4-FFF2-40B4-BE49-F238E27FC236}">
                <a16:creationId xmlns:a16="http://schemas.microsoft.com/office/drawing/2014/main" id="{224DEDAA-8439-0793-0053-46BF346A02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895" y="4504505"/>
            <a:ext cx="3505380" cy="174125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84F10-BD48-6999-D7F1-1920D0ADA6ED}"/>
              </a:ext>
            </a:extLst>
          </p:cNvPr>
          <p:cNvSpPr txBox="1">
            <a:spLocks/>
          </p:cNvSpPr>
          <p:nvPr/>
        </p:nvSpPr>
        <p:spPr>
          <a:xfrm>
            <a:off x="669594" y="1965030"/>
            <a:ext cx="6626881" cy="5078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world of PASSIVE DISTURBANCES – the INANIMATE WORLD – disturbance resistance leads to a DECREASE in the effect of that disturbance on the controlled variable.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result is CONTROL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In the world of ACTIVE DISTURBANCES – the ANIMATE WORLD – disturbance resistance leads to an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 in the effect of that disturbance on the controlled variable.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The result is CONFLICT.</a:t>
            </a:r>
          </a:p>
          <a:p>
            <a:pPr marL="457200" lvl="1" indent="0">
              <a:buNone/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9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F4C13C4-EA73-DB2F-D5EF-725C4AC6F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2269" y="762498"/>
            <a:ext cx="6742699" cy="950061"/>
          </a:xfrm>
        </p:spPr>
        <p:txBody>
          <a:bodyPr anchor="b">
            <a:noAutofit/>
          </a:bodyPr>
          <a:lstStyle/>
          <a:p>
            <a:pPr algn="ctr"/>
            <a:r>
              <a:rPr lang="en-US" sz="3600" dirty="0"/>
              <a:t>Disturbance Resistance As the Cause of Control and Conflict</a:t>
            </a:r>
          </a:p>
        </p:txBody>
      </p:sp>
    </p:spTree>
    <p:extLst>
      <p:ext uri="{BB962C8B-B14F-4D97-AF65-F5344CB8AC3E}">
        <p14:creationId xmlns:p14="http://schemas.microsoft.com/office/powerpoint/2010/main" val="1423591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3E8A1-6962-71FE-D985-891F79691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839" y="957199"/>
            <a:ext cx="5517906" cy="6572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Basic Control Model of Conflict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76EC4B-41D2-1C43-BA60-4D2596CE9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240" y="1699042"/>
            <a:ext cx="5636552" cy="43844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Diagram can represent intrapersonal or interpersonal conflict.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It can also represent all the well-known types of conflict: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Approach-Approach (R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= T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, R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= 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Approach-Avoidance (R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= T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, R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= -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8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Avoidance –Avoidance 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(R</a:t>
            </a:r>
            <a:r>
              <a:rPr lang="en-US" sz="20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= -T</a:t>
            </a:r>
            <a:r>
              <a:rPr lang="en-US" sz="20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 , R</a:t>
            </a:r>
            <a:r>
              <a:rPr lang="en-US" sz="20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n-US" sz="2400" dirty="0"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= -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000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000" baseline="-25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Such conflicts occur within a hierarchy of control systems.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These conflicts are ultimately a result of INCONSISTENT REFERENCE specifications set by HIGHER LEVEL CONTROL SYSTEMS for the SAME CV</a:t>
            </a:r>
          </a:p>
        </p:txBody>
      </p:sp>
      <p:pic>
        <p:nvPicPr>
          <p:cNvPr id="42" name="Picture 41" descr="A screenshot of a computer screen">
            <a:extLst>
              <a:ext uri="{FF2B5EF4-FFF2-40B4-BE49-F238E27FC236}">
                <a16:creationId xmlns:a16="http://schemas.microsoft.com/office/drawing/2014/main" id="{3E555567-BEF9-CEAB-3668-9876FAEA2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92" y="2116349"/>
            <a:ext cx="5422250" cy="437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833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4140</TotalTime>
  <Words>1146</Words>
  <Application>Microsoft Office PowerPoint</Application>
  <PresentationFormat>Widescreen</PresentationFormat>
  <Paragraphs>118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C:\Users\Rick Marken\Dropbox\Levels of Conflict.xlsx</vt:lpstr>
      <vt:lpstr>Conflict:  The Good, the Bad and the Real</vt:lpstr>
      <vt:lpstr>Overview</vt:lpstr>
      <vt:lpstr>The Real</vt:lpstr>
      <vt:lpstr>Conflict and Control </vt:lpstr>
      <vt:lpstr>Disturbance Resistance and Control</vt:lpstr>
      <vt:lpstr>Just Two Kinds of Disturbance in the World</vt:lpstr>
      <vt:lpstr> Comparing Resistance to Passive versus Active Disturbance</vt:lpstr>
      <vt:lpstr>Disturbance Resistance As the Cause of Control and Conflict</vt:lpstr>
      <vt:lpstr>The Basic Control Model of Conflict</vt:lpstr>
      <vt:lpstr>PowerPoint Presentation</vt:lpstr>
      <vt:lpstr>An Illusion of Control</vt:lpstr>
      <vt:lpstr>The Dead Zone</vt:lpstr>
      <vt:lpstr>Possibly Useful Clinical Implication of Dead Zone</vt:lpstr>
      <vt:lpstr>The Bad (In my opinion)</vt:lpstr>
      <vt:lpstr>Conflict: Control Eliminating Control</vt:lpstr>
      <vt:lpstr>The Good (Maybe?)</vt:lpstr>
      <vt:lpstr>What’s So Good About Conflict?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Marken</dc:creator>
  <cp:lastModifiedBy>Richard Marken</cp:lastModifiedBy>
  <cp:revision>7</cp:revision>
  <dcterms:created xsi:type="dcterms:W3CDTF">2023-08-10T16:45:35Z</dcterms:created>
  <dcterms:modified xsi:type="dcterms:W3CDTF">2023-10-12T00:34:04Z</dcterms:modified>
</cp:coreProperties>
</file>